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85" r:id="rId3"/>
    <p:sldId id="271" r:id="rId4"/>
    <p:sldId id="258" r:id="rId5"/>
    <p:sldId id="277" r:id="rId6"/>
    <p:sldId id="275" r:id="rId7"/>
    <p:sldId id="276" r:id="rId8"/>
    <p:sldId id="286" r:id="rId9"/>
    <p:sldId id="266" r:id="rId10"/>
    <p:sldId id="269" r:id="rId11"/>
    <p:sldId id="279" r:id="rId12"/>
    <p:sldId id="272" r:id="rId13"/>
    <p:sldId id="261" r:id="rId14"/>
    <p:sldId id="287" r:id="rId15"/>
    <p:sldId id="259" r:id="rId16"/>
    <p:sldId id="273" r:id="rId17"/>
    <p:sldId id="264" r:id="rId18"/>
    <p:sldId id="274" r:id="rId19"/>
    <p:sldId id="267" r:id="rId20"/>
    <p:sldId id="280" r:id="rId21"/>
    <p:sldId id="281" r:id="rId22"/>
    <p:sldId id="282" r:id="rId23"/>
    <p:sldId id="283" r:id="rId24"/>
    <p:sldId id="284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A0446-C462-456D-9281-86B63632C230}" v="276" dt="2018-10-30T17:50:15.798"/>
    <p1510:client id="{4E29A2C0-42DF-7515-0920-D914B95AE031}" v="1135" dt="2018-10-30T19:58:25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4FE3A-F1BD-48C5-A13D-B90478C36983}" type="doc">
      <dgm:prSet loTypeId="urn:microsoft.com/office/officeart/2005/8/layout/chevron1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9FF130E-38B5-4059-9B24-4CD1E388D2FE}">
      <dgm:prSet/>
      <dgm:spPr/>
      <dgm:t>
        <a:bodyPr/>
        <a:lstStyle/>
        <a:p>
          <a:r>
            <a:rPr lang="en-US"/>
            <a:t>Data</a:t>
          </a:r>
        </a:p>
      </dgm:t>
    </dgm:pt>
    <dgm:pt modelId="{B555DFE1-6393-466F-A853-C48D8A80297D}" type="parTrans" cxnId="{D79F482B-6485-46FB-BCB1-C70CAACCFD17}">
      <dgm:prSet/>
      <dgm:spPr/>
      <dgm:t>
        <a:bodyPr/>
        <a:lstStyle/>
        <a:p>
          <a:endParaRPr lang="en-US"/>
        </a:p>
      </dgm:t>
    </dgm:pt>
    <dgm:pt modelId="{4F84A66C-1067-4BE2-AFCA-2C85E5942D0F}" type="sibTrans" cxnId="{D79F482B-6485-46FB-BCB1-C70CAACCFD17}">
      <dgm:prSet/>
      <dgm:spPr/>
      <dgm:t>
        <a:bodyPr/>
        <a:lstStyle/>
        <a:p>
          <a:endParaRPr lang="en-US"/>
        </a:p>
      </dgm:t>
    </dgm:pt>
    <dgm:pt modelId="{E0DBE954-8191-4078-B688-1B2C76B5A8B0}">
      <dgm:prSet/>
      <dgm:spPr/>
      <dgm:t>
        <a:bodyPr/>
        <a:lstStyle/>
        <a:p>
          <a:r>
            <a:rPr lang="en-US"/>
            <a:t>Code</a:t>
          </a:r>
        </a:p>
      </dgm:t>
    </dgm:pt>
    <dgm:pt modelId="{E227BDAF-AFD9-4ABF-A470-E15FFAD35A46}" type="parTrans" cxnId="{E7426A80-E342-4229-B741-D089C0D72BDC}">
      <dgm:prSet/>
      <dgm:spPr/>
      <dgm:t>
        <a:bodyPr/>
        <a:lstStyle/>
        <a:p>
          <a:endParaRPr lang="en-US"/>
        </a:p>
      </dgm:t>
    </dgm:pt>
    <dgm:pt modelId="{EEE276D3-904A-44E9-817A-6CC63FB367A1}" type="sibTrans" cxnId="{E7426A80-E342-4229-B741-D089C0D72BDC}">
      <dgm:prSet/>
      <dgm:spPr/>
      <dgm:t>
        <a:bodyPr/>
        <a:lstStyle/>
        <a:p>
          <a:endParaRPr lang="en-US"/>
        </a:p>
      </dgm:t>
    </dgm:pt>
    <dgm:pt modelId="{8ADFD44A-64A3-41D3-9783-3F1E6DD1ED81}">
      <dgm:prSet/>
      <dgm:spPr/>
      <dgm:t>
        <a:bodyPr/>
        <a:lstStyle/>
        <a:p>
          <a:r>
            <a:rPr lang="en-US"/>
            <a:t>Code Verification</a:t>
          </a:r>
        </a:p>
      </dgm:t>
    </dgm:pt>
    <dgm:pt modelId="{02654E74-C460-4EBC-8213-62C93B74457D}" type="parTrans" cxnId="{3DD2F92A-5F3B-4BBC-823B-31080F4A4F35}">
      <dgm:prSet/>
      <dgm:spPr/>
      <dgm:t>
        <a:bodyPr/>
        <a:lstStyle/>
        <a:p>
          <a:endParaRPr lang="en-US"/>
        </a:p>
      </dgm:t>
    </dgm:pt>
    <dgm:pt modelId="{77840D83-C5FA-4E74-90E7-EBCF2931764C}" type="sibTrans" cxnId="{3DD2F92A-5F3B-4BBC-823B-31080F4A4F35}">
      <dgm:prSet/>
      <dgm:spPr/>
      <dgm:t>
        <a:bodyPr/>
        <a:lstStyle/>
        <a:p>
          <a:endParaRPr lang="en-US"/>
        </a:p>
      </dgm:t>
    </dgm:pt>
    <dgm:pt modelId="{668085B6-BABE-46BB-8F93-3AD0DCBDC55A}">
      <dgm:prSet/>
      <dgm:spPr/>
      <dgm:t>
        <a:bodyPr/>
        <a:lstStyle/>
        <a:p>
          <a:r>
            <a:rPr lang="en-US"/>
            <a:t>Analytics</a:t>
          </a:r>
        </a:p>
      </dgm:t>
    </dgm:pt>
    <dgm:pt modelId="{1AABA840-DCE6-426A-B139-B4FD4D7F9AE0}" type="parTrans" cxnId="{E5608A71-7B48-4F40-B23C-A32DEC6413A3}">
      <dgm:prSet/>
      <dgm:spPr/>
      <dgm:t>
        <a:bodyPr/>
        <a:lstStyle/>
        <a:p>
          <a:endParaRPr lang="en-US"/>
        </a:p>
      </dgm:t>
    </dgm:pt>
    <dgm:pt modelId="{0FD37BE7-8398-4EF6-A27B-CFDA78AC17E1}" type="sibTrans" cxnId="{E5608A71-7B48-4F40-B23C-A32DEC6413A3}">
      <dgm:prSet/>
      <dgm:spPr/>
      <dgm:t>
        <a:bodyPr/>
        <a:lstStyle/>
        <a:p>
          <a:endParaRPr lang="en-US"/>
        </a:p>
      </dgm:t>
    </dgm:pt>
    <dgm:pt modelId="{3BB2A8A8-B7F5-4EED-8A14-F09A40DF67DE}">
      <dgm:prSet/>
      <dgm:spPr/>
      <dgm:t>
        <a:bodyPr/>
        <a:lstStyle/>
        <a:p>
          <a:r>
            <a:rPr lang="en-US"/>
            <a:t>Presentation</a:t>
          </a:r>
        </a:p>
      </dgm:t>
    </dgm:pt>
    <dgm:pt modelId="{347C12D2-3A06-4FEA-B3DC-1F8CB53CA806}" type="parTrans" cxnId="{5269FD4E-689B-406F-B680-0428904149B6}">
      <dgm:prSet/>
      <dgm:spPr/>
      <dgm:t>
        <a:bodyPr/>
        <a:lstStyle/>
        <a:p>
          <a:endParaRPr lang="en-US"/>
        </a:p>
      </dgm:t>
    </dgm:pt>
    <dgm:pt modelId="{8AED3701-104D-4137-A486-1F37AC4539C1}" type="sibTrans" cxnId="{5269FD4E-689B-406F-B680-0428904149B6}">
      <dgm:prSet/>
      <dgm:spPr/>
      <dgm:t>
        <a:bodyPr/>
        <a:lstStyle/>
        <a:p>
          <a:endParaRPr lang="en-US"/>
        </a:p>
      </dgm:t>
    </dgm:pt>
    <dgm:pt modelId="{0E4252A5-875B-487D-8663-CD63976D9E8E}" type="pres">
      <dgm:prSet presAssocID="{0DD4FE3A-F1BD-48C5-A13D-B90478C36983}" presName="Name0" presStyleCnt="0">
        <dgm:presLayoutVars>
          <dgm:dir/>
          <dgm:animLvl val="lvl"/>
          <dgm:resizeHandles val="exact"/>
        </dgm:presLayoutVars>
      </dgm:prSet>
      <dgm:spPr/>
    </dgm:pt>
    <dgm:pt modelId="{C88E4C66-3F2F-416C-89A9-68345C33F90D}" type="pres">
      <dgm:prSet presAssocID="{E9FF130E-38B5-4059-9B24-4CD1E388D2F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F23AC8-0C17-4CA9-A842-4700FD6454F1}" type="pres">
      <dgm:prSet presAssocID="{4F84A66C-1067-4BE2-AFCA-2C85E5942D0F}" presName="parTxOnlySpace" presStyleCnt="0"/>
      <dgm:spPr/>
    </dgm:pt>
    <dgm:pt modelId="{7325C889-171B-4933-85D4-E6D985178027}" type="pres">
      <dgm:prSet presAssocID="{E0DBE954-8191-4078-B688-1B2C76B5A8B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C788CC6-076B-49E7-9AD6-D8A28CD5E7AA}" type="pres">
      <dgm:prSet presAssocID="{EEE276D3-904A-44E9-817A-6CC63FB367A1}" presName="parTxOnlySpace" presStyleCnt="0"/>
      <dgm:spPr/>
    </dgm:pt>
    <dgm:pt modelId="{6A2D1B17-897E-41BD-9A48-A8EE5A286CA0}" type="pres">
      <dgm:prSet presAssocID="{8ADFD44A-64A3-41D3-9783-3F1E6DD1ED8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787585C-DDCF-433D-9FAF-2C75EC787A32}" type="pres">
      <dgm:prSet presAssocID="{77840D83-C5FA-4E74-90E7-EBCF2931764C}" presName="parTxOnlySpace" presStyleCnt="0"/>
      <dgm:spPr/>
    </dgm:pt>
    <dgm:pt modelId="{DC689711-12A0-42CC-A1A8-0BFC5C311864}" type="pres">
      <dgm:prSet presAssocID="{668085B6-BABE-46BB-8F93-3AD0DCBDC55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D92E53F-C80B-4BC0-9456-AD31816EE43B}" type="pres">
      <dgm:prSet presAssocID="{0FD37BE7-8398-4EF6-A27B-CFDA78AC17E1}" presName="parTxOnlySpace" presStyleCnt="0"/>
      <dgm:spPr/>
    </dgm:pt>
    <dgm:pt modelId="{BFF781FA-4632-42BA-B1F2-B596AF496EBE}" type="pres">
      <dgm:prSet presAssocID="{3BB2A8A8-B7F5-4EED-8A14-F09A40DF67D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A44908-851C-47FB-8117-754D658671C4}" type="presOf" srcId="{8ADFD44A-64A3-41D3-9783-3F1E6DD1ED81}" destId="{6A2D1B17-897E-41BD-9A48-A8EE5A286CA0}" srcOrd="0" destOrd="0" presId="urn:microsoft.com/office/officeart/2005/8/layout/chevron1"/>
    <dgm:cxn modelId="{32AE1E09-A0B5-4F7B-A6E7-1BC2DBBA0936}" type="presOf" srcId="{E0DBE954-8191-4078-B688-1B2C76B5A8B0}" destId="{7325C889-171B-4933-85D4-E6D985178027}" srcOrd="0" destOrd="0" presId="urn:microsoft.com/office/officeart/2005/8/layout/chevron1"/>
    <dgm:cxn modelId="{3DD2F92A-5F3B-4BBC-823B-31080F4A4F35}" srcId="{0DD4FE3A-F1BD-48C5-A13D-B90478C36983}" destId="{8ADFD44A-64A3-41D3-9783-3F1E6DD1ED81}" srcOrd="2" destOrd="0" parTransId="{02654E74-C460-4EBC-8213-62C93B74457D}" sibTransId="{77840D83-C5FA-4E74-90E7-EBCF2931764C}"/>
    <dgm:cxn modelId="{D79F482B-6485-46FB-BCB1-C70CAACCFD17}" srcId="{0DD4FE3A-F1BD-48C5-A13D-B90478C36983}" destId="{E9FF130E-38B5-4059-9B24-4CD1E388D2FE}" srcOrd="0" destOrd="0" parTransId="{B555DFE1-6393-466F-A853-C48D8A80297D}" sibTransId="{4F84A66C-1067-4BE2-AFCA-2C85E5942D0F}"/>
    <dgm:cxn modelId="{0B9FF63F-1656-4381-81EA-3ADDE8960907}" type="presOf" srcId="{3BB2A8A8-B7F5-4EED-8A14-F09A40DF67DE}" destId="{BFF781FA-4632-42BA-B1F2-B596AF496EBE}" srcOrd="0" destOrd="0" presId="urn:microsoft.com/office/officeart/2005/8/layout/chevron1"/>
    <dgm:cxn modelId="{34FD6361-F3A8-42AB-B675-CE3EBC729ABC}" type="presOf" srcId="{0DD4FE3A-F1BD-48C5-A13D-B90478C36983}" destId="{0E4252A5-875B-487D-8663-CD63976D9E8E}" srcOrd="0" destOrd="0" presId="urn:microsoft.com/office/officeart/2005/8/layout/chevron1"/>
    <dgm:cxn modelId="{5269FD4E-689B-406F-B680-0428904149B6}" srcId="{0DD4FE3A-F1BD-48C5-A13D-B90478C36983}" destId="{3BB2A8A8-B7F5-4EED-8A14-F09A40DF67DE}" srcOrd="4" destOrd="0" parTransId="{347C12D2-3A06-4FEA-B3DC-1F8CB53CA806}" sibTransId="{8AED3701-104D-4137-A486-1F37AC4539C1}"/>
    <dgm:cxn modelId="{E5608A71-7B48-4F40-B23C-A32DEC6413A3}" srcId="{0DD4FE3A-F1BD-48C5-A13D-B90478C36983}" destId="{668085B6-BABE-46BB-8F93-3AD0DCBDC55A}" srcOrd="3" destOrd="0" parTransId="{1AABA840-DCE6-426A-B139-B4FD4D7F9AE0}" sibTransId="{0FD37BE7-8398-4EF6-A27B-CFDA78AC17E1}"/>
    <dgm:cxn modelId="{E7426A80-E342-4229-B741-D089C0D72BDC}" srcId="{0DD4FE3A-F1BD-48C5-A13D-B90478C36983}" destId="{E0DBE954-8191-4078-B688-1B2C76B5A8B0}" srcOrd="1" destOrd="0" parTransId="{E227BDAF-AFD9-4ABF-A470-E15FFAD35A46}" sibTransId="{EEE276D3-904A-44E9-817A-6CC63FB367A1}"/>
    <dgm:cxn modelId="{7A50D3D2-2F56-46D0-B9F4-D322AF03DA02}" type="presOf" srcId="{E9FF130E-38B5-4059-9B24-4CD1E388D2FE}" destId="{C88E4C66-3F2F-416C-89A9-68345C33F90D}" srcOrd="0" destOrd="0" presId="urn:microsoft.com/office/officeart/2005/8/layout/chevron1"/>
    <dgm:cxn modelId="{6F7CCAFE-368D-4D41-98C9-D0EB792A5B38}" type="presOf" srcId="{668085B6-BABE-46BB-8F93-3AD0DCBDC55A}" destId="{DC689711-12A0-42CC-A1A8-0BFC5C311864}" srcOrd="0" destOrd="0" presId="urn:microsoft.com/office/officeart/2005/8/layout/chevron1"/>
    <dgm:cxn modelId="{47DC921A-23E6-4FC8-B18E-D2774893CA56}" type="presParOf" srcId="{0E4252A5-875B-487D-8663-CD63976D9E8E}" destId="{C88E4C66-3F2F-416C-89A9-68345C33F90D}" srcOrd="0" destOrd="0" presId="urn:microsoft.com/office/officeart/2005/8/layout/chevron1"/>
    <dgm:cxn modelId="{555AD507-4680-453B-AA22-FF771287A06F}" type="presParOf" srcId="{0E4252A5-875B-487D-8663-CD63976D9E8E}" destId="{2BF23AC8-0C17-4CA9-A842-4700FD6454F1}" srcOrd="1" destOrd="0" presId="urn:microsoft.com/office/officeart/2005/8/layout/chevron1"/>
    <dgm:cxn modelId="{5F42A76B-0F70-4F4C-8052-8E184CDE51BA}" type="presParOf" srcId="{0E4252A5-875B-487D-8663-CD63976D9E8E}" destId="{7325C889-171B-4933-85D4-E6D985178027}" srcOrd="2" destOrd="0" presId="urn:microsoft.com/office/officeart/2005/8/layout/chevron1"/>
    <dgm:cxn modelId="{FC7B2F7C-B42D-4E05-8BC3-42ECBAFE52AE}" type="presParOf" srcId="{0E4252A5-875B-487D-8663-CD63976D9E8E}" destId="{6C788CC6-076B-49E7-9AD6-D8A28CD5E7AA}" srcOrd="3" destOrd="0" presId="urn:microsoft.com/office/officeart/2005/8/layout/chevron1"/>
    <dgm:cxn modelId="{8A0CEF78-9BD7-499D-80A1-F01F70B694EA}" type="presParOf" srcId="{0E4252A5-875B-487D-8663-CD63976D9E8E}" destId="{6A2D1B17-897E-41BD-9A48-A8EE5A286CA0}" srcOrd="4" destOrd="0" presId="urn:microsoft.com/office/officeart/2005/8/layout/chevron1"/>
    <dgm:cxn modelId="{49179451-1D2E-42F2-8ADD-A6DAEC409213}" type="presParOf" srcId="{0E4252A5-875B-487D-8663-CD63976D9E8E}" destId="{3787585C-DDCF-433D-9FAF-2C75EC787A32}" srcOrd="5" destOrd="0" presId="urn:microsoft.com/office/officeart/2005/8/layout/chevron1"/>
    <dgm:cxn modelId="{BE5E8DAE-A246-4550-9CE4-8382C388C433}" type="presParOf" srcId="{0E4252A5-875B-487D-8663-CD63976D9E8E}" destId="{DC689711-12A0-42CC-A1A8-0BFC5C311864}" srcOrd="6" destOrd="0" presId="urn:microsoft.com/office/officeart/2005/8/layout/chevron1"/>
    <dgm:cxn modelId="{D1FD630F-30E4-4245-B964-5F91C4645057}" type="presParOf" srcId="{0E4252A5-875B-487D-8663-CD63976D9E8E}" destId="{2D92E53F-C80B-4BC0-9456-AD31816EE43B}" srcOrd="7" destOrd="0" presId="urn:microsoft.com/office/officeart/2005/8/layout/chevron1"/>
    <dgm:cxn modelId="{4213D874-2D84-43BE-933F-E11615CC033C}" type="presParOf" srcId="{0E4252A5-875B-487D-8663-CD63976D9E8E}" destId="{BFF781FA-4632-42BA-B1F2-B596AF496EB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E4C66-3F2F-416C-89A9-68345C33F90D}">
      <dsp:nvSpPr>
        <dsp:cNvPr id="0" name=""/>
        <dsp:cNvSpPr/>
      </dsp:nvSpPr>
      <dsp:spPr>
        <a:xfrm>
          <a:off x="2418" y="1263232"/>
          <a:ext cx="2152426" cy="86097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</a:t>
          </a:r>
        </a:p>
      </dsp:txBody>
      <dsp:txXfrm>
        <a:off x="432903" y="1263232"/>
        <a:ext cx="1291456" cy="860970"/>
      </dsp:txXfrm>
    </dsp:sp>
    <dsp:sp modelId="{7325C889-171B-4933-85D4-E6D985178027}">
      <dsp:nvSpPr>
        <dsp:cNvPr id="0" name=""/>
        <dsp:cNvSpPr/>
      </dsp:nvSpPr>
      <dsp:spPr>
        <a:xfrm>
          <a:off x="1939602" y="1263232"/>
          <a:ext cx="2152426" cy="86097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Code</a:t>
          </a:r>
        </a:p>
      </dsp:txBody>
      <dsp:txXfrm>
        <a:off x="2370087" y="1263232"/>
        <a:ext cx="1291456" cy="860970"/>
      </dsp:txXfrm>
    </dsp:sp>
    <dsp:sp modelId="{6A2D1B17-897E-41BD-9A48-A8EE5A286CA0}">
      <dsp:nvSpPr>
        <dsp:cNvPr id="0" name=""/>
        <dsp:cNvSpPr/>
      </dsp:nvSpPr>
      <dsp:spPr>
        <a:xfrm>
          <a:off x="3876786" y="1263232"/>
          <a:ext cx="2152426" cy="86097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Code Verification</a:t>
          </a:r>
        </a:p>
      </dsp:txBody>
      <dsp:txXfrm>
        <a:off x="4307271" y="1263232"/>
        <a:ext cx="1291456" cy="860970"/>
      </dsp:txXfrm>
    </dsp:sp>
    <dsp:sp modelId="{DC689711-12A0-42CC-A1A8-0BFC5C311864}">
      <dsp:nvSpPr>
        <dsp:cNvPr id="0" name=""/>
        <dsp:cNvSpPr/>
      </dsp:nvSpPr>
      <dsp:spPr>
        <a:xfrm>
          <a:off x="5813970" y="1263232"/>
          <a:ext cx="2152426" cy="86097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Analytics</a:t>
          </a:r>
        </a:p>
      </dsp:txBody>
      <dsp:txXfrm>
        <a:off x="6244455" y="1263232"/>
        <a:ext cx="1291456" cy="860970"/>
      </dsp:txXfrm>
    </dsp:sp>
    <dsp:sp modelId="{BFF781FA-4632-42BA-B1F2-B596AF496EBE}">
      <dsp:nvSpPr>
        <dsp:cNvPr id="0" name=""/>
        <dsp:cNvSpPr/>
      </dsp:nvSpPr>
      <dsp:spPr>
        <a:xfrm>
          <a:off x="7751154" y="1263232"/>
          <a:ext cx="2152426" cy="86097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Presentation</a:t>
          </a:r>
        </a:p>
      </dsp:txBody>
      <dsp:txXfrm>
        <a:off x="8181639" y="1263232"/>
        <a:ext cx="1291456" cy="860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F5C6F-934D-4868-8556-49AA9A97CB13}" type="datetimeFigureOut">
              <a:rPr lang="en-US"/>
              <a:t>10/30/2018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F30EC-A808-4600-A2D1-F3EA1EC7F76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 - Mobile Mapping systems use 3D data collected from various instruments. How can they be combined in a useful manner, easily?</a:t>
            </a:r>
          </a:p>
          <a:p>
            <a:r>
              <a:rPr lang="en-US">
                <a:cs typeface="Calibri"/>
              </a:rPr>
              <a:t> - The problem is finding the relative orientations of the </a:t>
            </a:r>
            <a:r>
              <a:rPr lang="en-US" err="1">
                <a:cs typeface="Calibri"/>
              </a:rPr>
              <a:t>liDAR</a:t>
            </a:r>
            <a:r>
              <a:rPr lang="en-US">
                <a:cs typeface="Calibri"/>
              </a:rPr>
              <a:t> system with respect to the known system used for the navigation sensors.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F30EC-A808-4600-A2D1-F3EA1EC7F76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 - Mobile Mapping systems use 3D data collected from various instruments. How can they be combined in a useful manner, easily?</a:t>
            </a:r>
          </a:p>
          <a:p>
            <a:r>
              <a:rPr lang="en-US">
                <a:cs typeface="Calibri"/>
              </a:rPr>
              <a:t> - The problem is finding the relative orientations of the </a:t>
            </a:r>
            <a:r>
              <a:rPr lang="en-US" err="1">
                <a:cs typeface="Calibri"/>
              </a:rPr>
              <a:t>liDAR</a:t>
            </a:r>
            <a:r>
              <a:rPr lang="en-US">
                <a:cs typeface="Calibri"/>
              </a:rPr>
              <a:t> system with respect to the known system used for the navigation sensors.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F30EC-A808-4600-A2D1-F3EA1EC7F76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0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Data Collection: Simultaneously collect data from all three sensors, in a manner that will be useful for creating the algorithm. Includes: Different scenario, speed, sampling etc. </a:t>
            </a:r>
          </a:p>
          <a:p>
            <a:r>
              <a:rPr lang="en-US">
                <a:cs typeface="Calibri"/>
              </a:rPr>
              <a:t>Calibration algorithm: Using the data collected, we will create an algorithm that solves for the platform calibration parameters: Boresight angles and Lever arms. Intrinsic parameters may be solved for separately.</a:t>
            </a:r>
          </a:p>
          <a:p>
            <a:r>
              <a:rPr lang="en-US">
                <a:cs typeface="Calibri"/>
              </a:rPr>
              <a:t>Algorithm Robustness: Using the multiple scenarios collected, the algorithm will be augmented to be more robust, more useful for mobile mapping scenarios. 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F30EC-A808-4600-A2D1-F3EA1EC7F76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5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Create an algorithm that uses 3 raw observation files (one from each MMS or sensor), and produces usable boresight and lever arm calibration parameters under varying data collection environments.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F30EC-A808-4600-A2D1-F3EA1EC7F76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64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Collection: Collect useful data for calibration. Observation files. Learning about data from each sensor. 3 useful observation files</a:t>
            </a:r>
          </a:p>
          <a:p>
            <a:r>
              <a:rPr lang="en-US" dirty="0"/>
              <a:t>Calibration: Create useful algorithm for solving parameters. Bore-sight parameters and Lever arms. Learning the algorithm. A completed algorithm.</a:t>
            </a:r>
          </a:p>
          <a:p>
            <a:r>
              <a:rPr lang="en-US" dirty="0"/>
              <a:t>Robustness: Test stability of algorithm. Stable algorithm. Learning how different datasets react to calibration. Robust and stable algorithm.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F30EC-A808-4600-A2D1-F3EA1EC7F76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20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 - Mobile Mapping systems use 3D data collected from various instruments. How can they be combined in a useful manner, easily?</a:t>
            </a:r>
          </a:p>
          <a:p>
            <a:r>
              <a:rPr lang="en-US">
                <a:cs typeface="Calibri"/>
              </a:rPr>
              <a:t> - The problem is finding the relative orientations of the </a:t>
            </a:r>
            <a:r>
              <a:rPr lang="en-US" err="1">
                <a:cs typeface="Calibri"/>
              </a:rPr>
              <a:t>liDAR</a:t>
            </a:r>
            <a:r>
              <a:rPr lang="en-US">
                <a:cs typeface="Calibri"/>
              </a:rPr>
              <a:t> system with respect to the known system used for the navigation sensors.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F30EC-A808-4600-A2D1-F3EA1EC7F76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2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7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8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27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70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82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7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23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3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7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2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3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9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9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8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55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413" y="965199"/>
            <a:ext cx="6075552" cy="4918075"/>
          </a:xfrm>
        </p:spPr>
        <p:txBody>
          <a:bodyPr anchor="ctr">
            <a:normAutofit/>
          </a:bodyPr>
          <a:lstStyle/>
          <a:p>
            <a:pPr algn="r"/>
            <a:r>
              <a:rPr lang="en-US" sz="5400"/>
              <a:t>If the Map Fits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1121" y="965199"/>
            <a:ext cx="2950765" cy="4918075"/>
          </a:xfrm>
        </p:spPr>
        <p:txBody>
          <a:bodyPr anchor="ctr">
            <a:normAutofit/>
          </a:bodyPr>
          <a:lstStyle/>
          <a:p>
            <a:pPr algn="l"/>
            <a:r>
              <a:rPr lang="en-US" sz="3000"/>
              <a:t>Edmond Leahy</a:t>
            </a:r>
          </a:p>
          <a:p>
            <a:pPr algn="l"/>
            <a:r>
              <a:rPr lang="en-US" sz="3000"/>
              <a:t>Esther Cho</a:t>
            </a:r>
          </a:p>
          <a:p>
            <a:pPr algn="l"/>
            <a:r>
              <a:rPr lang="en-US" sz="3000"/>
              <a:t>Kiera Fulton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1490778"/>
            <a:ext cx="0" cy="3876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</a:t>
            </a:r>
            <a:r>
              <a:rPr lang="en-US" err="1"/>
              <a:t>novatel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631" y="2291218"/>
            <a:ext cx="6557375" cy="3593927"/>
          </a:xfrm>
        </p:spPr>
        <p:txBody>
          <a:bodyPr>
            <a:normAutofit fontScale="92500" lnSpcReduction="20000"/>
          </a:bodyPr>
          <a:lstStyle/>
          <a:p>
            <a:r>
              <a:rPr lang="en-US" sz="3200">
                <a:effectLst/>
              </a:rPr>
              <a:t>Leading provider of GNSS positioning technology </a:t>
            </a:r>
            <a:endParaRPr lang="en-US" sz="3200"/>
          </a:p>
          <a:p>
            <a:r>
              <a:rPr lang="en-US" sz="3200">
                <a:effectLst/>
              </a:rPr>
              <a:t>collect and post-process with NovAtel’s GNSS + INS products and Inertial Explorer software </a:t>
            </a:r>
            <a:endParaRPr lang="en-US" sz="3200"/>
          </a:p>
          <a:p>
            <a:r>
              <a:rPr lang="en-US" sz="3200">
                <a:effectLst/>
              </a:rPr>
              <a:t>we will be seeking their guidance from Novatel’s engineers throughout this project. </a:t>
            </a:r>
            <a:endParaRPr lang="en-US" sz="3200"/>
          </a:p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7391" t="4952" r="26075"/>
          <a:stretch/>
        </p:blipFill>
        <p:spPr>
          <a:xfrm>
            <a:off x="7637472" y="1761040"/>
            <a:ext cx="3598416" cy="38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2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18C43D-B74A-4B98-9C29-A369883B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/>
              <a:t>About Dr. </a:t>
            </a:r>
            <a:r>
              <a:rPr lang="en-US" err="1"/>
              <a:t>Mozhdeh</a:t>
            </a:r>
            <a:r>
              <a:rPr lang="en-US"/>
              <a:t> </a:t>
            </a:r>
            <a:r>
              <a:rPr lang="en-US" err="1"/>
              <a:t>Shahbazi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C3B6B-301D-4855-9BB5-3BE0B8F20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sz="3000" dirty="0"/>
              <a:t>Supervisor of our project</a:t>
            </a:r>
          </a:p>
          <a:p>
            <a:r>
              <a:rPr lang="en-US" sz="3000" dirty="0"/>
              <a:t>Expert in geomatics and photogrammetry</a:t>
            </a:r>
          </a:p>
          <a:p>
            <a:r>
              <a:rPr lang="en-US" sz="3000" dirty="0"/>
              <a:t>Will be guiding us through the technical aspects of boresight calibration</a:t>
            </a:r>
            <a:endParaRPr lang="en-CA" sz="3000" dirty="0"/>
          </a:p>
        </p:txBody>
      </p:sp>
      <p:pic>
        <p:nvPicPr>
          <p:cNvPr id="7" name="Picture 7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AFC927D7-28A0-45B8-B83F-48157B4C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6865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4356602-75EE-46BA-B34E-339FB1213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/>
          </a:blip>
          <a:srcRect t="20495"/>
          <a:stretch/>
        </p:blipFill>
        <p:spPr>
          <a:xfrm>
            <a:off x="128447" y="154122"/>
            <a:ext cx="129368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604B2-5E9D-422C-ADEE-D668100B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866" y="1226050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Project Performance Framework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1286A0E-1C3A-4E8F-AB9E-23A5BD420B9A}"/>
              </a:ext>
            </a:extLst>
          </p:cNvPr>
          <p:cNvSpPr txBox="1">
            <a:spLocks/>
          </p:cNvSpPr>
          <p:nvPr/>
        </p:nvSpPr>
        <p:spPr>
          <a:xfrm>
            <a:off x="1725326" y="4340729"/>
            <a:ext cx="8686801" cy="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Collection, Calibration Algorithm, and Algorithm Robustness  </a:t>
            </a:r>
          </a:p>
        </p:txBody>
      </p:sp>
    </p:spTree>
    <p:extLst>
      <p:ext uri="{BB962C8B-B14F-4D97-AF65-F5344CB8AC3E}">
        <p14:creationId xmlns:p14="http://schemas.microsoft.com/office/powerpoint/2010/main" val="125674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FE96-C43D-47E1-B743-A943B67C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Milestones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363720-436A-4D14-BBCA-79EE5B3B7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198754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022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E2AC-4232-4427-AA90-A1E09F58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Project performance measurement plan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40EFDBF-7482-40AD-8F00-79D075F63E5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04890679"/>
              </p:ext>
            </p:extLst>
          </p:nvPr>
        </p:nvGraphicFramePr>
        <p:xfrm>
          <a:off x="1141413" y="2396081"/>
          <a:ext cx="9906002" cy="316727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392233356"/>
                    </a:ext>
                  </a:extLst>
                </a:gridCol>
                <a:gridCol w="1881975">
                  <a:extLst>
                    <a:ext uri="{9D8B030D-6E8A-4147-A177-3AD203B41FA5}">
                      <a16:colId xmlns:a16="http://schemas.microsoft.com/office/drawing/2014/main" val="2357607272"/>
                    </a:ext>
                  </a:extLst>
                </a:gridCol>
                <a:gridCol w="2014276">
                  <a:extLst>
                    <a:ext uri="{9D8B030D-6E8A-4147-A177-3AD203B41FA5}">
                      <a16:colId xmlns:a16="http://schemas.microsoft.com/office/drawing/2014/main" val="3064312"/>
                    </a:ext>
                  </a:extLst>
                </a:gridCol>
                <a:gridCol w="1766212">
                  <a:extLst>
                    <a:ext uri="{9D8B030D-6E8A-4147-A177-3AD203B41FA5}">
                      <a16:colId xmlns:a16="http://schemas.microsoft.com/office/drawing/2014/main" val="730607003"/>
                    </a:ext>
                  </a:extLst>
                </a:gridCol>
                <a:gridCol w="2262339">
                  <a:extLst>
                    <a:ext uri="{9D8B030D-6E8A-4147-A177-3AD203B41FA5}">
                      <a16:colId xmlns:a16="http://schemas.microsoft.com/office/drawing/2014/main" val="1554511408"/>
                    </a:ext>
                  </a:extLst>
                </a:gridCol>
              </a:tblGrid>
              <a:tr h="523910">
                <a:tc>
                  <a:txBody>
                    <a:bodyPr/>
                    <a:lstStyle/>
                    <a:p>
                      <a:r>
                        <a:rPr lang="en-US" sz="2300" dirty="0"/>
                        <a:t>Item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Objectives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Outputs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Outcomes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Criteria</a:t>
                      </a:r>
                    </a:p>
                  </a:txBody>
                  <a:tcPr marL="119070" marR="119070" marT="59535" marB="59535"/>
                </a:tc>
                <a:extLst>
                  <a:ext uri="{0D108BD9-81ED-4DB2-BD59-A6C34878D82A}">
                    <a16:rowId xmlns:a16="http://schemas.microsoft.com/office/drawing/2014/main" val="4214164593"/>
                  </a:ext>
                </a:extLst>
              </a:tr>
              <a:tr h="881122">
                <a:tc>
                  <a:txBody>
                    <a:bodyPr/>
                    <a:lstStyle/>
                    <a:p>
                      <a:r>
                        <a:rPr lang="en-US" sz="2300" dirty="0"/>
                        <a:t>Collection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Data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Observation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Learning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 Observation files</a:t>
                      </a:r>
                    </a:p>
                  </a:txBody>
                  <a:tcPr marL="119070" marR="119070" marT="59535" marB="59535"/>
                </a:tc>
                <a:extLst>
                  <a:ext uri="{0D108BD9-81ED-4DB2-BD59-A6C34878D82A}">
                    <a16:rowId xmlns:a16="http://schemas.microsoft.com/office/drawing/2014/main" val="3278240579"/>
                  </a:ext>
                </a:extLst>
              </a:tr>
              <a:tr h="881122">
                <a:tc>
                  <a:txBody>
                    <a:bodyPr/>
                    <a:lstStyle/>
                    <a:p>
                      <a:r>
                        <a:rPr lang="en-US" sz="2300" dirty="0"/>
                        <a:t>Calibration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Create Algorithm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Parameters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Learning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Algorithm</a:t>
                      </a:r>
                    </a:p>
                  </a:txBody>
                  <a:tcPr marL="119070" marR="119070" marT="59535" marB="59535"/>
                </a:tc>
                <a:extLst>
                  <a:ext uri="{0D108BD9-81ED-4DB2-BD59-A6C34878D82A}">
                    <a16:rowId xmlns:a16="http://schemas.microsoft.com/office/drawing/2014/main" val="2013615347"/>
                  </a:ext>
                </a:extLst>
              </a:tr>
              <a:tr h="881122">
                <a:tc>
                  <a:txBody>
                    <a:bodyPr/>
                    <a:lstStyle/>
                    <a:p>
                      <a:r>
                        <a:rPr lang="en-US" sz="2300" dirty="0"/>
                        <a:t>Robustness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Verification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Stable parameters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Learning</a:t>
                      </a:r>
                    </a:p>
                  </a:txBody>
                  <a:tcPr marL="119070" marR="119070" marT="59535" marB="59535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Robust Algorithm</a:t>
                      </a:r>
                    </a:p>
                  </a:txBody>
                  <a:tcPr marL="119070" marR="119070" marT="59535" marB="59535"/>
                </a:tc>
                <a:extLst>
                  <a:ext uri="{0D108BD9-81ED-4DB2-BD59-A6C34878D82A}">
                    <a16:rowId xmlns:a16="http://schemas.microsoft.com/office/drawing/2014/main" val="4031499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6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54D4-E8EC-45A8-A96E-58BBE7DB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061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dirty="0"/>
              <a:t>The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58E366-D6C6-4880-BB00-73FFB0942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853191"/>
              </p:ext>
            </p:extLst>
          </p:nvPr>
        </p:nvGraphicFramePr>
        <p:xfrm>
          <a:off x="1838168" y="2213863"/>
          <a:ext cx="8168637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79">
                  <a:extLst>
                    <a:ext uri="{9D8B030D-6E8A-4147-A177-3AD203B41FA5}">
                      <a16:colId xmlns:a16="http://schemas.microsoft.com/office/drawing/2014/main" val="2333693259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331671163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2186223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Post-Processed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2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GNSS Receiver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measurements from receiver to satellites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Coordinates of IMU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4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Accelerometer and gyroscope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Coordinates of IMU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8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Lidar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and angle 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3D point cloud to be georeferenced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516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72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4356602-75EE-46BA-B34E-339FB1213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/>
          </a:blip>
          <a:srcRect t="20495"/>
          <a:stretch/>
        </p:blipFill>
        <p:spPr>
          <a:xfrm>
            <a:off x="128447" y="154122"/>
            <a:ext cx="129368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604B2-5E9D-422C-ADEE-D668100B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866" y="1226050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Project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riskS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2694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ACFE-66A0-4067-9576-2FFD6EEE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286870"/>
            <a:ext cx="9905998" cy="1367118"/>
          </a:xfrm>
        </p:spPr>
        <p:txBody>
          <a:bodyPr/>
          <a:lstStyle/>
          <a:p>
            <a:r>
              <a:rPr lang="en-US" dirty="0"/>
              <a:t>Risks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89402"/>
              </p:ext>
            </p:extLst>
          </p:nvPr>
        </p:nvGraphicFramePr>
        <p:xfrm>
          <a:off x="1141411" y="1320338"/>
          <a:ext cx="99060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7248">
                  <a:extLst>
                    <a:ext uri="{9D8B030D-6E8A-4147-A177-3AD203B41FA5}">
                      <a16:colId xmlns:a16="http://schemas.microsoft.com/office/drawing/2014/main" val="2608079448"/>
                    </a:ext>
                  </a:extLst>
                </a:gridCol>
                <a:gridCol w="1649506">
                  <a:extLst>
                    <a:ext uri="{9D8B030D-6E8A-4147-A177-3AD203B41FA5}">
                      <a16:colId xmlns:a16="http://schemas.microsoft.com/office/drawing/2014/main" val="2837490830"/>
                    </a:ext>
                  </a:extLst>
                </a:gridCol>
                <a:gridCol w="2199246">
                  <a:extLst>
                    <a:ext uri="{9D8B030D-6E8A-4147-A177-3AD203B41FA5}">
                      <a16:colId xmlns:a16="http://schemas.microsoft.com/office/drawing/2014/main" val="4212570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2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Losing data, code,</a:t>
                      </a:r>
                      <a:r>
                        <a:rPr lang="en-US" sz="3000" baseline="0"/>
                        <a:t>&amp; other work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2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Multipath/interference</a:t>
                      </a:r>
                      <a:r>
                        <a:rPr lang="en-US" sz="3000" baseline="0"/>
                        <a:t> causing poor data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91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Lack of time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2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3000"/>
                        <a:t>Team members/supervisors unavailable or</a:t>
                      </a:r>
                      <a:r>
                        <a:rPr lang="en-CA" sz="3000" baseline="0"/>
                        <a:t> </a:t>
                      </a:r>
                      <a:r>
                        <a:rPr lang="en-CA" sz="3000"/>
                        <a:t>go on extended leave.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00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00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/>
                        <a:t>Extreme weather preventing 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22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4356602-75EE-46BA-B34E-339FB1213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/>
          </a:blip>
          <a:srcRect t="20495"/>
          <a:stretch/>
        </p:blipFill>
        <p:spPr>
          <a:xfrm>
            <a:off x="128447" y="154122"/>
            <a:ext cx="129368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604B2-5E9D-422C-ADEE-D668100B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439" y="815084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Project </a:t>
            </a:r>
            <a:r>
              <a:rPr lang="en-US" sz="480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610848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5745-636A-49C8-943F-E505669C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4175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Project schedule: Phase 1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6C2E24-9E2A-4BF7-A58B-A31D939A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884122"/>
            <a:ext cx="6573684" cy="32162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000" dirty="0"/>
              <a:t>Initial Data Collection</a:t>
            </a:r>
          </a:p>
          <a:p>
            <a:r>
              <a:rPr lang="en-US" sz="3000" dirty="0"/>
              <a:t>October 31 – November 19</a:t>
            </a:r>
          </a:p>
          <a:p>
            <a:r>
              <a:rPr lang="en-US" sz="3000" dirty="0"/>
              <a:t>Gather resources (GNSS receiver, IMU, lidar, test vehicle) </a:t>
            </a:r>
          </a:p>
          <a:p>
            <a:r>
              <a:rPr lang="en-US" sz="3000" dirty="0"/>
              <a:t>Perform data collection  in moderately obstructed environment</a:t>
            </a:r>
          </a:p>
          <a:p>
            <a:r>
              <a:rPr lang="en-US" sz="3000" dirty="0"/>
              <a:t>Post-processing of data</a:t>
            </a:r>
          </a:p>
        </p:txBody>
      </p:sp>
      <p:pic>
        <p:nvPicPr>
          <p:cNvPr id="7" name="Picture 10" descr="A picture containing LEGO&#10;&#10;Description generated with high confidence">
            <a:extLst>
              <a:ext uri="{FF2B5EF4-FFF2-40B4-BE49-F238E27FC236}">
                <a16:creationId xmlns:a16="http://schemas.microsoft.com/office/drawing/2014/main" id="{40569498-EA7C-46E7-9989-5F83DD218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2" t="30864" r="9726" b="3704"/>
          <a:stretch/>
        </p:blipFill>
        <p:spPr>
          <a:xfrm>
            <a:off x="7153305" y="2194966"/>
            <a:ext cx="4623966" cy="312923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6998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FD099-B543-4610-97A5-463555938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DCC61-788F-4159-B532-74C593601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499" y="643467"/>
            <a:ext cx="5092980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en-US" sz="3000" dirty="0"/>
              <a:t>Overview</a:t>
            </a:r>
          </a:p>
          <a:p>
            <a:pPr marL="457200" indent="-457200"/>
            <a:r>
              <a:rPr lang="en-US" sz="3000" dirty="0"/>
              <a:t>Team</a:t>
            </a:r>
          </a:p>
          <a:p>
            <a:pPr marL="457200" indent="-457200"/>
            <a:r>
              <a:rPr lang="en-US" sz="3000" dirty="0"/>
              <a:t>Performance Framework</a:t>
            </a:r>
          </a:p>
          <a:p>
            <a:pPr marL="457200" indent="-457200"/>
            <a:r>
              <a:rPr lang="en-US" sz="3000" dirty="0"/>
              <a:t>Risks</a:t>
            </a:r>
          </a:p>
          <a:p>
            <a:pPr marL="457200" indent="-457200"/>
            <a:r>
              <a:rPr lang="en-US" sz="3000" dirty="0"/>
              <a:t>Plan</a:t>
            </a:r>
          </a:p>
          <a:p>
            <a:pPr marL="457200" indent="-457200"/>
            <a:r>
              <a:rPr lang="en-US" sz="3000" dirty="0"/>
              <a:t>Budget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87359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n open computer sitting on a table&#10;&#10;Description generated with very high confidence">
            <a:extLst>
              <a:ext uri="{FF2B5EF4-FFF2-40B4-BE49-F238E27FC236}">
                <a16:creationId xmlns:a16="http://schemas.microsoft.com/office/drawing/2014/main" id="{62A8BD64-CA0C-4072-A6E1-4C188F5DD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A5745-636A-49C8-943F-E505669C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Project schedule: Phase 2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6C2E24-9E2A-4BF7-A58B-A31D939A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000" dirty="0"/>
              <a:t>Develop algorithm/code</a:t>
            </a:r>
          </a:p>
          <a:p>
            <a:r>
              <a:rPr lang="en-US" sz="3000" dirty="0"/>
              <a:t>October 31 – December 18</a:t>
            </a:r>
          </a:p>
          <a:p>
            <a:r>
              <a:rPr lang="en-US" sz="3000" dirty="0"/>
              <a:t>Pseudo-code while waiting for data</a:t>
            </a:r>
          </a:p>
          <a:p>
            <a:r>
              <a:rPr lang="en-US" sz="3000" dirty="0"/>
              <a:t>Compute boresight parameters</a:t>
            </a:r>
          </a:p>
          <a:p>
            <a:r>
              <a:rPr lang="en-US" sz="3000" dirty="0" err="1"/>
              <a:t>Georeference</a:t>
            </a:r>
            <a:r>
              <a:rPr lang="en-US" sz="3000" dirty="0"/>
              <a:t> imaging data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59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5745-636A-49C8-943F-E505669C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Project schedule: Phase 3</a:t>
            </a:r>
          </a:p>
        </p:txBody>
      </p:sp>
      <p:pic>
        <p:nvPicPr>
          <p:cNvPr id="3" name="Picture 3" descr="A picture containing outdoor, green, building, tree&#10;&#10;Description generated with high confidence">
            <a:extLst>
              <a:ext uri="{FF2B5EF4-FFF2-40B4-BE49-F238E27FC236}">
                <a16:creationId xmlns:a16="http://schemas.microsoft.com/office/drawing/2014/main" id="{36F94A1A-E754-4014-AE3E-4EB7D886E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98" r="29996" b="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6C2E24-9E2A-4BF7-A58B-A31D939A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745949"/>
          </a:xfrm>
        </p:spPr>
        <p:txBody>
          <a:bodyPr>
            <a:normAutofit fontScale="85000" lnSpcReduction="10000"/>
          </a:bodyPr>
          <a:lstStyle/>
          <a:p>
            <a:r>
              <a:rPr lang="en-US" sz="3000" dirty="0"/>
              <a:t>Data collection in different environments</a:t>
            </a:r>
          </a:p>
          <a:p>
            <a:r>
              <a:rPr lang="en-US" sz="3000" dirty="0"/>
              <a:t>January 7 – February 6</a:t>
            </a:r>
          </a:p>
          <a:p>
            <a:r>
              <a:rPr lang="en-US" sz="3000" dirty="0"/>
              <a:t>Collect data in new environments:</a:t>
            </a:r>
          </a:p>
          <a:p>
            <a:pPr lvl="1"/>
            <a:r>
              <a:rPr lang="en-US" sz="3000" dirty="0"/>
              <a:t>Open sky</a:t>
            </a:r>
          </a:p>
          <a:p>
            <a:pPr lvl="1"/>
            <a:r>
              <a:rPr lang="en-US" sz="3000" dirty="0"/>
              <a:t>Highway – High speed</a:t>
            </a:r>
          </a:p>
          <a:p>
            <a:pPr lvl="1"/>
            <a:r>
              <a:rPr lang="en-US" sz="3000" dirty="0"/>
              <a:t>Tunnel</a:t>
            </a:r>
          </a:p>
          <a:p>
            <a:pPr lvl="1"/>
            <a:r>
              <a:rPr lang="en-US" sz="3000" dirty="0"/>
              <a:t>Foliage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5745-636A-49C8-943F-E505669C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35490"/>
            <a:ext cx="4113400" cy="1905000"/>
          </a:xfrm>
        </p:spPr>
        <p:txBody>
          <a:bodyPr>
            <a:normAutofit/>
          </a:bodyPr>
          <a:lstStyle/>
          <a:p>
            <a:r>
              <a:rPr lang="en-US" sz="3000" dirty="0"/>
              <a:t>Project schedule: Phase 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6C2E24-9E2A-4BF7-A58B-A31D939A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95" y="2677437"/>
            <a:ext cx="4958905" cy="321627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000" dirty="0"/>
              <a:t>Code verification</a:t>
            </a:r>
          </a:p>
          <a:p>
            <a:r>
              <a:rPr lang="en-US" sz="3000" dirty="0"/>
              <a:t>February 6 – February 13</a:t>
            </a:r>
          </a:p>
          <a:p>
            <a:r>
              <a:rPr lang="en-US" sz="3000" dirty="0"/>
              <a:t>Test code on new datasets</a:t>
            </a:r>
          </a:p>
          <a:p>
            <a:r>
              <a:rPr lang="en-US" sz="3000" dirty="0"/>
              <a:t>Debugging</a:t>
            </a:r>
          </a:p>
          <a:p>
            <a:pPr lvl="1"/>
            <a:endParaRPr lang="en-US"/>
          </a:p>
          <a:p>
            <a:endParaRPr lang="en-US" sz="1800"/>
          </a:p>
        </p:txBody>
      </p:sp>
      <p:pic>
        <p:nvPicPr>
          <p:cNvPr id="3" name="Picture 3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3E6870DD-0C76-423A-A3F4-7866545C5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1" t="18782" r="17012" b="13198"/>
          <a:stretch/>
        </p:blipFill>
        <p:spPr>
          <a:xfrm rot="21600000">
            <a:off x="5403432" y="1375791"/>
            <a:ext cx="6080223" cy="419607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0322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5745-636A-49C8-943F-E505669C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Project schedule: Phase 5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6C2E24-9E2A-4BF7-A58B-A31D939A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 anchor="t">
            <a:normAutofit lnSpcReduction="10000"/>
          </a:bodyPr>
          <a:lstStyle/>
          <a:p>
            <a:r>
              <a:rPr lang="en-US" sz="3000" dirty="0"/>
              <a:t>Analysis</a:t>
            </a:r>
          </a:p>
          <a:p>
            <a:r>
              <a:rPr lang="en-US" sz="3000" dirty="0"/>
              <a:t>February 14 – February 22</a:t>
            </a:r>
          </a:p>
          <a:p>
            <a:r>
              <a:rPr lang="en-US" sz="3000" dirty="0"/>
              <a:t>Determine stability of the solution</a:t>
            </a:r>
          </a:p>
          <a:p>
            <a:r>
              <a:rPr lang="en-US" sz="3000" dirty="0"/>
              <a:t>Plotting and interpretation of results</a:t>
            </a:r>
          </a:p>
          <a:p>
            <a:endParaRPr lang="en-US"/>
          </a:p>
        </p:txBody>
      </p:sp>
      <p:pic>
        <p:nvPicPr>
          <p:cNvPr id="3" name="Picture 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30F7F31-2E2B-4CE7-A5D8-54A68DE2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727158"/>
            <a:ext cx="5451627" cy="508364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2685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group of people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CFA63DF7-1AC2-46DD-BB58-F71EE03FB0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/>
          </a:blip>
          <a:srcRect t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A5745-636A-49C8-943F-E505669C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Project schedule: Phase 6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6C2E24-9E2A-4BF7-A58B-A31D939A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000" dirty="0"/>
              <a:t>Presentation</a:t>
            </a:r>
          </a:p>
          <a:p>
            <a:r>
              <a:rPr lang="en-US" sz="3000" dirty="0"/>
              <a:t>February 25 – March 6</a:t>
            </a:r>
          </a:p>
          <a:p>
            <a:r>
              <a:rPr lang="en-US" sz="3000" dirty="0"/>
              <a:t>Gather results</a:t>
            </a:r>
          </a:p>
          <a:p>
            <a:r>
              <a:rPr lang="en-US" sz="3000" dirty="0"/>
              <a:t>Create presentation material</a:t>
            </a:r>
          </a:p>
          <a:p>
            <a:r>
              <a:rPr lang="en-US" sz="3000" dirty="0"/>
              <a:t>Capstone fair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53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F0BE-EFD3-4138-AE9E-2513F61C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-203200"/>
            <a:ext cx="9905998" cy="1905000"/>
          </a:xfrm>
        </p:spPr>
        <p:txBody>
          <a:bodyPr/>
          <a:lstStyle/>
          <a:p>
            <a:r>
              <a:rPr lang="en-US"/>
              <a:t>Budget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AD11A9-126F-488A-9578-860888384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2897"/>
              </p:ext>
            </p:extLst>
          </p:nvPr>
        </p:nvGraphicFramePr>
        <p:xfrm>
          <a:off x="546100" y="1409700"/>
          <a:ext cx="11251530" cy="5151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3624">
                  <a:extLst>
                    <a:ext uri="{9D8B030D-6E8A-4147-A177-3AD203B41FA5}">
                      <a16:colId xmlns:a16="http://schemas.microsoft.com/office/drawing/2014/main" val="174449539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285217898"/>
                    </a:ext>
                  </a:extLst>
                </a:gridCol>
                <a:gridCol w="6981156">
                  <a:extLst>
                    <a:ext uri="{9D8B030D-6E8A-4147-A177-3AD203B41FA5}">
                      <a16:colId xmlns:a16="http://schemas.microsoft.com/office/drawing/2014/main" val="410209538"/>
                    </a:ext>
                  </a:extLst>
                </a:gridCol>
              </a:tblGrid>
              <a:tr h="34441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Expense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Amount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Comment</a:t>
                      </a:r>
                    </a:p>
                  </a:txBody>
                  <a:tcPr marL="48895" marR="48895" marT="0" marB="0"/>
                </a:tc>
                <a:extLst>
                  <a:ext uri="{0D108BD9-81ED-4DB2-BD59-A6C34878D82A}">
                    <a16:rowId xmlns:a16="http://schemas.microsoft.com/office/drawing/2014/main" val="3064119217"/>
                  </a:ext>
                </a:extLst>
              </a:tr>
              <a:tr h="3444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Van Rental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N/A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Provided by </a:t>
                      </a:r>
                      <a:r>
                        <a:rPr lang="en-US" sz="2800" dirty="0" err="1">
                          <a:effectLst/>
                        </a:rPr>
                        <a:t>NovAtel</a:t>
                      </a:r>
                    </a:p>
                  </a:txBody>
                  <a:tcPr marL="48895" marR="48895" marT="0" marB="0"/>
                </a:tc>
                <a:extLst>
                  <a:ext uri="{0D108BD9-81ED-4DB2-BD59-A6C34878D82A}">
                    <a16:rowId xmlns:a16="http://schemas.microsoft.com/office/drawing/2014/main" val="1601676185"/>
                  </a:ext>
                </a:extLst>
              </a:tr>
              <a:tr h="5322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GNSS Receiver Rental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N/A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Provided by </a:t>
                      </a:r>
                      <a:r>
                        <a:rPr lang="en-US" sz="2800" dirty="0" err="1">
                          <a:effectLst/>
                        </a:rPr>
                        <a:t>NovAtel</a:t>
                      </a:r>
                    </a:p>
                  </a:txBody>
                  <a:tcPr marL="48895" marR="48895" marT="0" marB="0"/>
                </a:tc>
                <a:extLst>
                  <a:ext uri="{0D108BD9-81ED-4DB2-BD59-A6C34878D82A}">
                    <a16:rowId xmlns:a16="http://schemas.microsoft.com/office/drawing/2014/main" val="3197155406"/>
                  </a:ext>
                </a:extLst>
              </a:tr>
              <a:tr h="34441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IMU Rental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N/A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Provided by </a:t>
                      </a:r>
                      <a:r>
                        <a:rPr lang="en-US" sz="2800" dirty="0" err="1">
                          <a:effectLst/>
                        </a:rPr>
                        <a:t>NovAtel</a:t>
                      </a:r>
                    </a:p>
                  </a:txBody>
                  <a:tcPr marL="48895" marR="48895" marT="0" marB="0"/>
                </a:tc>
                <a:extLst>
                  <a:ext uri="{0D108BD9-81ED-4DB2-BD59-A6C34878D82A}">
                    <a16:rowId xmlns:a16="http://schemas.microsoft.com/office/drawing/2014/main" val="3106028993"/>
                  </a:ext>
                </a:extLst>
              </a:tr>
              <a:tr h="845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Inertial Explorer License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N/A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Inertial Explorer processing for GNSS + INS provided by </a:t>
                      </a:r>
                      <a:r>
                        <a:rPr lang="en-US" sz="2800" dirty="0" err="1">
                          <a:effectLst/>
                        </a:rPr>
                        <a:t>NovAtel</a:t>
                      </a:r>
                    </a:p>
                  </a:txBody>
                  <a:tcPr marL="48895" marR="48895" marT="0" marB="0"/>
                </a:tc>
                <a:extLst>
                  <a:ext uri="{0D108BD9-81ED-4DB2-BD59-A6C34878D82A}">
                    <a16:rowId xmlns:a16="http://schemas.microsoft.com/office/drawing/2014/main" val="3671848848"/>
                  </a:ext>
                </a:extLst>
              </a:tr>
              <a:tr h="10175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Lidar post-processing software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N/A</a:t>
                      </a:r>
                    </a:p>
                  </a:txBody>
                  <a:tcPr marL="48895" marR="4889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LiDAR point cloud viewing, and CAD modelling provided through U of C</a:t>
                      </a:r>
                    </a:p>
                  </a:txBody>
                  <a:tcPr marL="48895" marR="48895" marT="0" marB="0"/>
                </a:tc>
                <a:extLst>
                  <a:ext uri="{0D108BD9-81ED-4DB2-BD59-A6C34878D82A}">
                    <a16:rowId xmlns:a16="http://schemas.microsoft.com/office/drawing/2014/main" val="250277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2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4356602-75EE-46BA-B34E-339FB1213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/>
          </a:blip>
          <a:srcRect t="20495"/>
          <a:stretch/>
        </p:blipFill>
        <p:spPr>
          <a:xfrm>
            <a:off x="20" y="10"/>
            <a:ext cx="129368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604B2-5E9D-422C-ADEE-D668100B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48957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5705" y="1162383"/>
            <a:ext cx="8597884" cy="54795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9EF1383-6484-45CC-B2E3-ABE126F0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73" y="723854"/>
            <a:ext cx="8366512" cy="5918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604B2-5E9D-422C-ADEE-D668100B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52" y="-366445"/>
            <a:ext cx="9905998" cy="1905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Mobile Mapping System (MMS)</a:t>
            </a:r>
          </a:p>
        </p:txBody>
      </p:sp>
    </p:spTree>
    <p:extLst>
      <p:ext uri="{BB962C8B-B14F-4D97-AF65-F5344CB8AC3E}">
        <p14:creationId xmlns:p14="http://schemas.microsoft.com/office/powerpoint/2010/main" val="3743836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DBAA-50B1-4F32-87A5-8BD3CBA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/>
              <a:t>Mobile Mapping System (MMS)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D9D-8498-4124-A28A-9B7DA453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3D data collection of geospatial data </a:t>
            </a:r>
          </a:p>
          <a:p>
            <a:r>
              <a:rPr lang="en-US" sz="3000" dirty="0">
                <a:solidFill>
                  <a:schemeClr val="tx1"/>
                </a:solidFill>
              </a:rPr>
              <a:t>Imaging and ranging sensors (lidar)</a:t>
            </a:r>
          </a:p>
          <a:p>
            <a:r>
              <a:rPr lang="en-US" sz="3000" dirty="0">
                <a:solidFill>
                  <a:schemeClr val="tx1"/>
                </a:solidFill>
              </a:rPr>
              <a:t>Navigation components (GNSS and INS) are used to georeference the imaging data</a:t>
            </a:r>
          </a:p>
        </p:txBody>
      </p:sp>
    </p:spTree>
    <p:extLst>
      <p:ext uri="{BB962C8B-B14F-4D97-AF65-F5344CB8AC3E}">
        <p14:creationId xmlns:p14="http://schemas.microsoft.com/office/powerpoint/2010/main" val="127450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54D4-E8EC-45A8-A96E-58BBE7DB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C42-B3A2-4127-B0BE-00CC1D0B2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Must determine relative orientation of lidar sensor with respect to navigation sensors</a:t>
            </a:r>
            <a:endParaRPr lang="en-US" sz="3200" dirty="0" err="1"/>
          </a:p>
          <a:p>
            <a:r>
              <a:rPr lang="en-US" sz="3200" dirty="0"/>
              <a:t>Solved through boresight calibration</a:t>
            </a:r>
          </a:p>
          <a:p>
            <a:endParaRPr lang="en-US" sz="3200" dirty="0"/>
          </a:p>
          <a:p>
            <a:endParaRPr lang="en-US"/>
          </a:p>
          <a:p>
            <a:endParaRPr lang="en-US"/>
          </a:p>
        </p:txBody>
      </p:sp>
      <p:pic>
        <p:nvPicPr>
          <p:cNvPr id="5" name="Picture 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9758661D-5B6D-40CC-A75D-7D91C532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839" y="652671"/>
            <a:ext cx="3976788" cy="523261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2624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54D4-E8EC-45A8-A96E-58BBE7DB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Boresight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C42-B3A2-4127-B0BE-00CC1D0B2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Boresight matrix: rotational differences between the two coordinate systems</a:t>
            </a:r>
            <a:endParaRPr lang="en-US" sz="3200" dirty="0" err="1"/>
          </a:p>
          <a:p>
            <a:r>
              <a:rPr lang="en-US" sz="3200" dirty="0"/>
              <a:t>Lever-arm offsets: translational offsets between the origins of each coordinate system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9758661D-5B6D-40CC-A75D-7D91C532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839" y="652671"/>
            <a:ext cx="3976788" cy="523261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9532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4356602-75EE-46BA-B34E-339FB1213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/>
          </a:blip>
          <a:srcRect t="20495"/>
          <a:stretch/>
        </p:blipFill>
        <p:spPr>
          <a:xfrm>
            <a:off x="20" y="10"/>
            <a:ext cx="129368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604B2-5E9D-422C-ADEE-D668100B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Project Team</a:t>
            </a:r>
          </a:p>
        </p:txBody>
      </p:sp>
    </p:spTree>
    <p:extLst>
      <p:ext uri="{BB962C8B-B14F-4D97-AF65-F5344CB8AC3E}">
        <p14:creationId xmlns:p14="http://schemas.microsoft.com/office/powerpoint/2010/main" val="226604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8323-55E4-4881-9E9A-317B9D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304164"/>
            <a:ext cx="9842498" cy="1162521"/>
          </a:xfrm>
        </p:spPr>
        <p:txBody>
          <a:bodyPr/>
          <a:lstStyle/>
          <a:p>
            <a:pPr algn="ctr"/>
            <a:r>
              <a:rPr lang="en-US" dirty="0"/>
              <a:t>Student Team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2553" y="1809585"/>
            <a:ext cx="3009716" cy="576262"/>
          </a:xfrm>
        </p:spPr>
        <p:txBody>
          <a:bodyPr/>
          <a:lstStyle/>
          <a:p>
            <a:r>
              <a:rPr lang="en-US" sz="3200" u="sng" dirty="0"/>
              <a:t>Edmond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01541" y="2431773"/>
            <a:ext cx="3777749" cy="34938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000" dirty="0"/>
              <a:t>Developing algorithms and code</a:t>
            </a:r>
          </a:p>
          <a:p>
            <a:r>
              <a:rPr lang="en-US" sz="3000" dirty="0"/>
              <a:t>Data collection</a:t>
            </a:r>
          </a:p>
          <a:p>
            <a:r>
              <a:rPr lang="en-US" sz="3000" dirty="0"/>
              <a:t>Technical analysis</a:t>
            </a:r>
          </a:p>
          <a:p>
            <a:r>
              <a:rPr lang="en-US" sz="3000" dirty="0"/>
              <a:t>Technical writing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189413" y="1809585"/>
            <a:ext cx="1470583" cy="576262"/>
          </a:xfrm>
        </p:spPr>
        <p:txBody>
          <a:bodyPr/>
          <a:lstStyle/>
          <a:p>
            <a:r>
              <a:rPr lang="en-US" sz="3200" u="sng" dirty="0"/>
              <a:t>Esther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011250" y="2431773"/>
            <a:ext cx="3952557" cy="2989903"/>
          </a:xfrm>
        </p:spPr>
        <p:txBody>
          <a:bodyPr/>
          <a:lstStyle/>
          <a:p>
            <a:r>
              <a:rPr lang="en-US" sz="3000" dirty="0"/>
              <a:t>Verification of data and code</a:t>
            </a:r>
          </a:p>
          <a:p>
            <a:r>
              <a:rPr lang="en-US" sz="3000" dirty="0"/>
              <a:t>Post-processing</a:t>
            </a:r>
          </a:p>
          <a:p>
            <a:r>
              <a:rPr lang="en-US" sz="3000" dirty="0"/>
              <a:t>Technical analysis</a:t>
            </a:r>
          </a:p>
          <a:p>
            <a:r>
              <a:rPr lang="en-US" sz="3000" dirty="0"/>
              <a:t>Technical writing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63807" y="1846998"/>
            <a:ext cx="1612668" cy="584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3200" u="sng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Kiera</a:t>
            </a:r>
            <a:endParaRPr lang="en-US" sz="3200" u="sng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88999" y="2431773"/>
            <a:ext cx="4016324" cy="38318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Project Management</a:t>
            </a:r>
            <a:endParaRPr lang="en-US" sz="3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Communications with sponsor and </a:t>
            </a:r>
            <a:r>
              <a:rPr lang="en-US" sz="30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supervisor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Technical analysis</a:t>
            </a:r>
            <a:endParaRPr lang="en-US" sz="3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Technical writing</a:t>
            </a:r>
            <a:endParaRPr lang="en-US" sz="3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393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413</Words>
  <Application>Microsoft Office PowerPoint</Application>
  <PresentationFormat>Widescreen</PresentationFormat>
  <Paragraphs>91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Mesh</vt:lpstr>
      <vt:lpstr>If the Map Fits</vt:lpstr>
      <vt:lpstr>Agenda</vt:lpstr>
      <vt:lpstr>Project Overview</vt:lpstr>
      <vt:lpstr>Mobile Mapping System (MMS)</vt:lpstr>
      <vt:lpstr>Mobile Mapping System (MMS)</vt:lpstr>
      <vt:lpstr>Problem</vt:lpstr>
      <vt:lpstr>Boresight Calibration</vt:lpstr>
      <vt:lpstr>Project Team</vt:lpstr>
      <vt:lpstr>Student Team</vt:lpstr>
      <vt:lpstr>About novatel</vt:lpstr>
      <vt:lpstr>About Dr. Mozhdeh Shahbazi</vt:lpstr>
      <vt:lpstr>Project Performance Framework</vt:lpstr>
      <vt:lpstr>Milestones</vt:lpstr>
      <vt:lpstr>Project performance measurement plan</vt:lpstr>
      <vt:lpstr>The data</vt:lpstr>
      <vt:lpstr>Project riskS</vt:lpstr>
      <vt:lpstr>Risks</vt:lpstr>
      <vt:lpstr>Project plan</vt:lpstr>
      <vt:lpstr>Project schedule: Phase 1</vt:lpstr>
      <vt:lpstr>Project schedule: Phase 2</vt:lpstr>
      <vt:lpstr>Project schedule: Phase 3</vt:lpstr>
      <vt:lpstr>Project schedule: Phase 4</vt:lpstr>
      <vt:lpstr>Project schedule: Phase 5</vt:lpstr>
      <vt:lpstr>Project schedule: Phase 6</vt:lpstr>
      <vt:lpstr>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Esther Cho</cp:lastModifiedBy>
  <cp:revision>683</cp:revision>
  <dcterms:created xsi:type="dcterms:W3CDTF">2013-07-15T20:26:40Z</dcterms:created>
  <dcterms:modified xsi:type="dcterms:W3CDTF">2018-10-30T19:58:53Z</dcterms:modified>
</cp:coreProperties>
</file>